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303" r:id="rId3"/>
    <p:sldId id="307" r:id="rId4"/>
    <p:sldId id="309" r:id="rId5"/>
    <p:sldId id="308" r:id="rId6"/>
    <p:sldId id="310" r:id="rId7"/>
    <p:sldId id="311" r:id="rId8"/>
    <p:sldId id="315" r:id="rId9"/>
    <p:sldId id="313" r:id="rId10"/>
    <p:sldId id="314" r:id="rId11"/>
    <p:sldId id="312" r:id="rId12"/>
    <p:sldId id="29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92"/>
    <p:restoredTop sz="63581"/>
  </p:normalViewPr>
  <p:slideViewPr>
    <p:cSldViewPr snapToGrid="0">
      <p:cViewPr varScale="1">
        <p:scale>
          <a:sx n="70" d="100"/>
          <a:sy n="70" d="100"/>
        </p:scale>
        <p:origin x="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05AA14-0918-5540-BD13-D4B240F9A5D7}" type="doc">
      <dgm:prSet loTypeId="urn:microsoft.com/office/officeart/2005/8/layout/process1" loCatId="" qsTypeId="urn:microsoft.com/office/officeart/2005/8/quickstyle/simple1" qsCatId="simple" csTypeId="urn:microsoft.com/office/officeart/2005/8/colors/colorful4" csCatId="colorful" phldr="1"/>
      <dgm:spPr/>
    </dgm:pt>
    <dgm:pt modelId="{7958BF00-FE6A-6C4D-83FD-F7650D9929E1}">
      <dgm:prSet phldrT="[Text]"/>
      <dgm:spPr/>
      <dgm:t>
        <a:bodyPr/>
        <a:lstStyle/>
        <a:p>
          <a:r>
            <a:rPr lang="en-GB" dirty="0"/>
            <a:t>Labelling a random sample of your data</a:t>
          </a:r>
        </a:p>
      </dgm:t>
    </dgm:pt>
    <dgm:pt modelId="{FFD657A7-E326-B648-A1F6-855F7885D563}" type="parTrans" cxnId="{1B07BF0B-22FB-FD4F-BBD6-BB0F53466502}">
      <dgm:prSet/>
      <dgm:spPr/>
      <dgm:t>
        <a:bodyPr/>
        <a:lstStyle/>
        <a:p>
          <a:endParaRPr lang="en-GB"/>
        </a:p>
      </dgm:t>
    </dgm:pt>
    <dgm:pt modelId="{ACD2B6AA-418D-2A4B-9B4C-F094D3C3D250}" type="sibTrans" cxnId="{1B07BF0B-22FB-FD4F-BBD6-BB0F53466502}">
      <dgm:prSet/>
      <dgm:spPr/>
      <dgm:t>
        <a:bodyPr/>
        <a:lstStyle/>
        <a:p>
          <a:endParaRPr lang="en-GB"/>
        </a:p>
      </dgm:t>
    </dgm:pt>
    <dgm:pt modelId="{45CAFD38-FE28-E94D-B49F-E79B3C2F7165}">
      <dgm:prSet phldrT="[Text]"/>
      <dgm:spPr/>
      <dgm:t>
        <a:bodyPr/>
        <a:lstStyle/>
        <a:p>
          <a:r>
            <a:rPr lang="en-GB" dirty="0"/>
            <a:t>Training the data </a:t>
          </a:r>
        </a:p>
      </dgm:t>
    </dgm:pt>
    <dgm:pt modelId="{F5C155E6-3DA2-654A-9F05-9E1CD7B4FB24}" type="parTrans" cxnId="{C68856DD-F8D1-8F42-A5A1-8C7E8B3838F9}">
      <dgm:prSet/>
      <dgm:spPr/>
      <dgm:t>
        <a:bodyPr/>
        <a:lstStyle/>
        <a:p>
          <a:endParaRPr lang="en-GB"/>
        </a:p>
      </dgm:t>
    </dgm:pt>
    <dgm:pt modelId="{9EFB6E91-8E0F-EE42-9471-819AC5DF8254}" type="sibTrans" cxnId="{C68856DD-F8D1-8F42-A5A1-8C7E8B3838F9}">
      <dgm:prSet/>
      <dgm:spPr/>
      <dgm:t>
        <a:bodyPr/>
        <a:lstStyle/>
        <a:p>
          <a:endParaRPr lang="en-GB"/>
        </a:p>
      </dgm:t>
    </dgm:pt>
    <dgm:pt modelId="{B1641F2A-940D-E04A-BF93-9DDCB00662FD}">
      <dgm:prSet phldrT="[Text]"/>
      <dgm:spPr/>
      <dgm:t>
        <a:bodyPr/>
        <a:lstStyle/>
        <a:p>
          <a:r>
            <a:rPr lang="en-GB" dirty="0"/>
            <a:t>Applying the new model to the data</a:t>
          </a:r>
        </a:p>
      </dgm:t>
    </dgm:pt>
    <dgm:pt modelId="{EFEE35D5-BDA2-5041-B321-B014FF07AA80}" type="parTrans" cxnId="{63645806-0F6B-554A-8282-D0EDE4E29CD8}">
      <dgm:prSet/>
      <dgm:spPr/>
      <dgm:t>
        <a:bodyPr/>
        <a:lstStyle/>
        <a:p>
          <a:endParaRPr lang="en-GB"/>
        </a:p>
      </dgm:t>
    </dgm:pt>
    <dgm:pt modelId="{B3C74C79-843C-874F-8666-086B1E35691B}" type="sibTrans" cxnId="{63645806-0F6B-554A-8282-D0EDE4E29CD8}">
      <dgm:prSet/>
      <dgm:spPr/>
      <dgm:t>
        <a:bodyPr/>
        <a:lstStyle/>
        <a:p>
          <a:endParaRPr lang="en-GB"/>
        </a:p>
      </dgm:t>
    </dgm:pt>
    <dgm:pt modelId="{E39C2C94-6BD3-4C4D-9FB0-5BE2D3199515}" type="pres">
      <dgm:prSet presAssocID="{8D05AA14-0918-5540-BD13-D4B240F9A5D7}" presName="Name0" presStyleCnt="0">
        <dgm:presLayoutVars>
          <dgm:dir/>
          <dgm:resizeHandles val="exact"/>
        </dgm:presLayoutVars>
      </dgm:prSet>
      <dgm:spPr/>
    </dgm:pt>
    <dgm:pt modelId="{ADBDE385-CBB2-B54D-B025-5DC697A9A9B2}" type="pres">
      <dgm:prSet presAssocID="{7958BF00-FE6A-6C4D-83FD-F7650D9929E1}" presName="node" presStyleLbl="node1" presStyleIdx="0" presStyleCnt="3">
        <dgm:presLayoutVars>
          <dgm:bulletEnabled val="1"/>
        </dgm:presLayoutVars>
      </dgm:prSet>
      <dgm:spPr/>
    </dgm:pt>
    <dgm:pt modelId="{FFF61BA2-ABD7-FB45-B204-AB3A6EA60192}" type="pres">
      <dgm:prSet presAssocID="{ACD2B6AA-418D-2A4B-9B4C-F094D3C3D250}" presName="sibTrans" presStyleLbl="sibTrans2D1" presStyleIdx="0" presStyleCnt="2"/>
      <dgm:spPr/>
    </dgm:pt>
    <dgm:pt modelId="{6A8D312B-BED1-1748-A6A1-E6C7180BAEC2}" type="pres">
      <dgm:prSet presAssocID="{ACD2B6AA-418D-2A4B-9B4C-F094D3C3D250}" presName="connectorText" presStyleLbl="sibTrans2D1" presStyleIdx="0" presStyleCnt="2"/>
      <dgm:spPr/>
    </dgm:pt>
    <dgm:pt modelId="{C37A701B-EBD6-EB4E-A181-00E96B5CE21F}" type="pres">
      <dgm:prSet presAssocID="{45CAFD38-FE28-E94D-B49F-E79B3C2F7165}" presName="node" presStyleLbl="node1" presStyleIdx="1" presStyleCnt="3">
        <dgm:presLayoutVars>
          <dgm:bulletEnabled val="1"/>
        </dgm:presLayoutVars>
      </dgm:prSet>
      <dgm:spPr/>
    </dgm:pt>
    <dgm:pt modelId="{EABB0B10-BEAC-864A-8159-A077E0F81AFE}" type="pres">
      <dgm:prSet presAssocID="{9EFB6E91-8E0F-EE42-9471-819AC5DF8254}" presName="sibTrans" presStyleLbl="sibTrans2D1" presStyleIdx="1" presStyleCnt="2"/>
      <dgm:spPr/>
    </dgm:pt>
    <dgm:pt modelId="{4DB2F799-CBE8-4842-9A1A-E6CAAD4AE538}" type="pres">
      <dgm:prSet presAssocID="{9EFB6E91-8E0F-EE42-9471-819AC5DF8254}" presName="connectorText" presStyleLbl="sibTrans2D1" presStyleIdx="1" presStyleCnt="2"/>
      <dgm:spPr/>
    </dgm:pt>
    <dgm:pt modelId="{50D1A250-3A0C-314A-8EE3-BD924BAD6BC9}" type="pres">
      <dgm:prSet presAssocID="{B1641F2A-940D-E04A-BF93-9DDCB00662FD}" presName="node" presStyleLbl="node1" presStyleIdx="2" presStyleCnt="3">
        <dgm:presLayoutVars>
          <dgm:bulletEnabled val="1"/>
        </dgm:presLayoutVars>
      </dgm:prSet>
      <dgm:spPr/>
    </dgm:pt>
  </dgm:ptLst>
  <dgm:cxnLst>
    <dgm:cxn modelId="{63645806-0F6B-554A-8282-D0EDE4E29CD8}" srcId="{8D05AA14-0918-5540-BD13-D4B240F9A5D7}" destId="{B1641F2A-940D-E04A-BF93-9DDCB00662FD}" srcOrd="2" destOrd="0" parTransId="{EFEE35D5-BDA2-5041-B321-B014FF07AA80}" sibTransId="{B3C74C79-843C-874F-8666-086B1E35691B}"/>
    <dgm:cxn modelId="{1B07BF0B-22FB-FD4F-BBD6-BB0F53466502}" srcId="{8D05AA14-0918-5540-BD13-D4B240F9A5D7}" destId="{7958BF00-FE6A-6C4D-83FD-F7650D9929E1}" srcOrd="0" destOrd="0" parTransId="{FFD657A7-E326-B648-A1F6-855F7885D563}" sibTransId="{ACD2B6AA-418D-2A4B-9B4C-F094D3C3D250}"/>
    <dgm:cxn modelId="{048A1330-AC66-674B-9761-CAF5BCFAFD76}" type="presOf" srcId="{7958BF00-FE6A-6C4D-83FD-F7650D9929E1}" destId="{ADBDE385-CBB2-B54D-B025-5DC697A9A9B2}" srcOrd="0" destOrd="0" presId="urn:microsoft.com/office/officeart/2005/8/layout/process1"/>
    <dgm:cxn modelId="{6BF2AF42-84FF-1441-BAAB-0BDE707F247A}" type="presOf" srcId="{45CAFD38-FE28-E94D-B49F-E79B3C2F7165}" destId="{C37A701B-EBD6-EB4E-A181-00E96B5CE21F}" srcOrd="0" destOrd="0" presId="urn:microsoft.com/office/officeart/2005/8/layout/process1"/>
    <dgm:cxn modelId="{80A36B75-E448-E14E-A1B1-8F2BC74FA721}" type="presOf" srcId="{ACD2B6AA-418D-2A4B-9B4C-F094D3C3D250}" destId="{FFF61BA2-ABD7-FB45-B204-AB3A6EA60192}" srcOrd="0" destOrd="0" presId="urn:microsoft.com/office/officeart/2005/8/layout/process1"/>
    <dgm:cxn modelId="{358D4BA1-B7D2-9F4E-BA7E-A8980086D780}" type="presOf" srcId="{9EFB6E91-8E0F-EE42-9471-819AC5DF8254}" destId="{4DB2F799-CBE8-4842-9A1A-E6CAAD4AE538}" srcOrd="1" destOrd="0" presId="urn:microsoft.com/office/officeart/2005/8/layout/process1"/>
    <dgm:cxn modelId="{8C5C36AB-3284-014A-9FC9-DCB6D5DB0787}" type="presOf" srcId="{8D05AA14-0918-5540-BD13-D4B240F9A5D7}" destId="{E39C2C94-6BD3-4C4D-9FB0-5BE2D3199515}" srcOrd="0" destOrd="0" presId="urn:microsoft.com/office/officeart/2005/8/layout/process1"/>
    <dgm:cxn modelId="{F4B42FAF-4639-1440-9F46-9D78D2FD0CD5}" type="presOf" srcId="{B1641F2A-940D-E04A-BF93-9DDCB00662FD}" destId="{50D1A250-3A0C-314A-8EE3-BD924BAD6BC9}" srcOrd="0" destOrd="0" presId="urn:microsoft.com/office/officeart/2005/8/layout/process1"/>
    <dgm:cxn modelId="{3FCE0AB9-858F-DF43-B755-B51FE74C5117}" type="presOf" srcId="{ACD2B6AA-418D-2A4B-9B4C-F094D3C3D250}" destId="{6A8D312B-BED1-1748-A6A1-E6C7180BAEC2}" srcOrd="1" destOrd="0" presId="urn:microsoft.com/office/officeart/2005/8/layout/process1"/>
    <dgm:cxn modelId="{C68856DD-F8D1-8F42-A5A1-8C7E8B3838F9}" srcId="{8D05AA14-0918-5540-BD13-D4B240F9A5D7}" destId="{45CAFD38-FE28-E94D-B49F-E79B3C2F7165}" srcOrd="1" destOrd="0" parTransId="{F5C155E6-3DA2-654A-9F05-9E1CD7B4FB24}" sibTransId="{9EFB6E91-8E0F-EE42-9471-819AC5DF8254}"/>
    <dgm:cxn modelId="{3C8B35F5-1EC8-FB4A-A221-9900C2CCC19C}" type="presOf" srcId="{9EFB6E91-8E0F-EE42-9471-819AC5DF8254}" destId="{EABB0B10-BEAC-864A-8159-A077E0F81AFE}" srcOrd="0" destOrd="0" presId="urn:microsoft.com/office/officeart/2005/8/layout/process1"/>
    <dgm:cxn modelId="{1B3C8E8C-B004-8C49-84BE-1609F56CC034}" type="presParOf" srcId="{E39C2C94-6BD3-4C4D-9FB0-5BE2D3199515}" destId="{ADBDE385-CBB2-B54D-B025-5DC697A9A9B2}" srcOrd="0" destOrd="0" presId="urn:microsoft.com/office/officeart/2005/8/layout/process1"/>
    <dgm:cxn modelId="{B77AF290-E6E7-D243-99FB-A899C669314F}" type="presParOf" srcId="{E39C2C94-6BD3-4C4D-9FB0-5BE2D3199515}" destId="{FFF61BA2-ABD7-FB45-B204-AB3A6EA60192}" srcOrd="1" destOrd="0" presId="urn:microsoft.com/office/officeart/2005/8/layout/process1"/>
    <dgm:cxn modelId="{F8B79991-1BA7-6A48-BC24-E724DAA1766E}" type="presParOf" srcId="{FFF61BA2-ABD7-FB45-B204-AB3A6EA60192}" destId="{6A8D312B-BED1-1748-A6A1-E6C7180BAEC2}" srcOrd="0" destOrd="0" presId="urn:microsoft.com/office/officeart/2005/8/layout/process1"/>
    <dgm:cxn modelId="{C327882F-5396-7645-99D9-DF2CA609B622}" type="presParOf" srcId="{E39C2C94-6BD3-4C4D-9FB0-5BE2D3199515}" destId="{C37A701B-EBD6-EB4E-A181-00E96B5CE21F}" srcOrd="2" destOrd="0" presId="urn:microsoft.com/office/officeart/2005/8/layout/process1"/>
    <dgm:cxn modelId="{B8DF4CD6-C793-BF42-B5EC-EDE1F91E9DA6}" type="presParOf" srcId="{E39C2C94-6BD3-4C4D-9FB0-5BE2D3199515}" destId="{EABB0B10-BEAC-864A-8159-A077E0F81AFE}" srcOrd="3" destOrd="0" presId="urn:microsoft.com/office/officeart/2005/8/layout/process1"/>
    <dgm:cxn modelId="{BF9F2208-9DE2-4345-ACF3-95B739ADB265}" type="presParOf" srcId="{EABB0B10-BEAC-864A-8159-A077E0F81AFE}" destId="{4DB2F799-CBE8-4842-9A1A-E6CAAD4AE538}" srcOrd="0" destOrd="0" presId="urn:microsoft.com/office/officeart/2005/8/layout/process1"/>
    <dgm:cxn modelId="{9831EE1B-D007-2540-B6C2-1645E0643BD0}" type="presParOf" srcId="{E39C2C94-6BD3-4C4D-9FB0-5BE2D3199515}" destId="{50D1A250-3A0C-314A-8EE3-BD924BAD6BC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DE385-CBB2-B54D-B025-5DC697A9A9B2}">
      <dsp:nvSpPr>
        <dsp:cNvPr id="0" name=""/>
        <dsp:cNvSpPr/>
      </dsp:nvSpPr>
      <dsp:spPr>
        <a:xfrm>
          <a:off x="9397" y="1027468"/>
          <a:ext cx="2808688" cy="168521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Labelling a random sample of your data</a:t>
          </a:r>
        </a:p>
      </dsp:txBody>
      <dsp:txXfrm>
        <a:off x="58755" y="1076826"/>
        <a:ext cx="2709972" cy="1586497"/>
      </dsp:txXfrm>
    </dsp:sp>
    <dsp:sp modelId="{FFF61BA2-ABD7-FB45-B204-AB3A6EA60192}">
      <dsp:nvSpPr>
        <dsp:cNvPr id="0" name=""/>
        <dsp:cNvSpPr/>
      </dsp:nvSpPr>
      <dsp:spPr>
        <a:xfrm>
          <a:off x="3098954" y="1521797"/>
          <a:ext cx="595442" cy="69655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3098954" y="1661108"/>
        <a:ext cx="416809" cy="417932"/>
      </dsp:txXfrm>
    </dsp:sp>
    <dsp:sp modelId="{C37A701B-EBD6-EB4E-A181-00E96B5CE21F}">
      <dsp:nvSpPr>
        <dsp:cNvPr id="0" name=""/>
        <dsp:cNvSpPr/>
      </dsp:nvSpPr>
      <dsp:spPr>
        <a:xfrm>
          <a:off x="3941561" y="1027468"/>
          <a:ext cx="2808688" cy="1685213"/>
        </a:xfrm>
        <a:prstGeom prst="roundRect">
          <a:avLst>
            <a:gd name="adj" fmla="val 10000"/>
          </a:avLst>
        </a:prstGeom>
        <a:solidFill>
          <a:schemeClr val="accent4">
            <a:hueOff val="-7959467"/>
            <a:satOff val="19677"/>
            <a:lumOff val="10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Training the data </a:t>
          </a:r>
        </a:p>
      </dsp:txBody>
      <dsp:txXfrm>
        <a:off x="3990919" y="1076826"/>
        <a:ext cx="2709972" cy="1586497"/>
      </dsp:txXfrm>
    </dsp:sp>
    <dsp:sp modelId="{EABB0B10-BEAC-864A-8159-A077E0F81AFE}">
      <dsp:nvSpPr>
        <dsp:cNvPr id="0" name=""/>
        <dsp:cNvSpPr/>
      </dsp:nvSpPr>
      <dsp:spPr>
        <a:xfrm>
          <a:off x="7031119" y="1521797"/>
          <a:ext cx="595442" cy="696554"/>
        </a:xfrm>
        <a:prstGeom prst="rightArrow">
          <a:avLst>
            <a:gd name="adj1" fmla="val 60000"/>
            <a:gd name="adj2" fmla="val 50000"/>
          </a:avLst>
        </a:prstGeom>
        <a:solidFill>
          <a:schemeClr val="accent4">
            <a:hueOff val="-15918935"/>
            <a:satOff val="39353"/>
            <a:lumOff val="2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7031119" y="1661108"/>
        <a:ext cx="416809" cy="417932"/>
      </dsp:txXfrm>
    </dsp:sp>
    <dsp:sp modelId="{50D1A250-3A0C-314A-8EE3-BD924BAD6BC9}">
      <dsp:nvSpPr>
        <dsp:cNvPr id="0" name=""/>
        <dsp:cNvSpPr/>
      </dsp:nvSpPr>
      <dsp:spPr>
        <a:xfrm>
          <a:off x="7873726" y="1027468"/>
          <a:ext cx="2808688" cy="1685213"/>
        </a:xfrm>
        <a:prstGeom prst="roundRect">
          <a:avLst>
            <a:gd name="adj" fmla="val 10000"/>
          </a:avLst>
        </a:prstGeom>
        <a:solidFill>
          <a:schemeClr val="accent4">
            <a:hueOff val="-15918935"/>
            <a:satOff val="39353"/>
            <a:lumOff val="2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Applying the new model to the data</a:t>
          </a:r>
        </a:p>
      </dsp:txBody>
      <dsp:txXfrm>
        <a:off x="7923084" y="1076826"/>
        <a:ext cx="2709972" cy="15864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D6239-16D3-8A46-8727-FE37FDB435C9}"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070C0-1BF7-4047-BDAA-7DDAED3DBB45}" type="slidenum">
              <a:rPr lang="en-US" smtClean="0"/>
              <a:t>‹#›</a:t>
            </a:fld>
            <a:endParaRPr lang="en-US"/>
          </a:p>
        </p:txBody>
      </p:sp>
    </p:spTree>
    <p:extLst>
      <p:ext uri="{BB962C8B-B14F-4D97-AF65-F5344CB8AC3E}">
        <p14:creationId xmlns:p14="http://schemas.microsoft.com/office/powerpoint/2010/main" val="135765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4</a:t>
            </a:fld>
            <a:endParaRPr lang="en-US"/>
          </a:p>
        </p:txBody>
      </p:sp>
    </p:spTree>
    <p:extLst>
      <p:ext uri="{BB962C8B-B14F-4D97-AF65-F5344CB8AC3E}">
        <p14:creationId xmlns:p14="http://schemas.microsoft.com/office/powerpoint/2010/main" val="2753147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Although pre-trained NER models, such as those provided by </a:t>
            </a:r>
            <a:r>
              <a:rPr lang="en-GB" dirty="0" err="1"/>
              <a:t>SpaCy</a:t>
            </a:r>
            <a:r>
              <a:rPr lang="en-GB" dirty="0"/>
              <a:t> (Spacy 2025), already exist and can extract people’s names from textual data, they performed poorly compared to fully customised models. That is because the Court Circular is a highly structured formal text that predominantly mentions individuals with royal, aristocratic or office titles, which are forms of designation that are less common in other types of corpora. Moreover, I used a fully manual named entity recognition model because my aim was to identify three types of individuals in the Court Circular: first, royals; second, royals’ members of staff who accompanied members of the royal family to various events; and finally, any other individuals who were neither a member of the royal family nor a royal household member of staff. </a:t>
            </a:r>
          </a:p>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5</a:t>
            </a:fld>
            <a:endParaRPr lang="en-US"/>
          </a:p>
        </p:txBody>
      </p:sp>
    </p:spTree>
    <p:extLst>
      <p:ext uri="{BB962C8B-B14F-4D97-AF65-F5344CB8AC3E}">
        <p14:creationId xmlns:p14="http://schemas.microsoft.com/office/powerpoint/2010/main" val="2187083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Powers defines precision as ‘the proportion of predicted positive cases that are correctly real positives’ (Powers 2011: 38). Precision reflects how accurately the model estimates, identifies and, out of all instances the model labels as a specific entity, how many of these are true positives. As Table 3.1 </a:t>
            </a:r>
            <a:r>
              <a:rPr lang="en-GB" sz="1200" b="1" kern="1200" dirty="0">
                <a:solidFill>
                  <a:schemeClr val="tx1"/>
                </a:solidFill>
                <a:effectLst/>
                <a:latin typeface="+mn-lt"/>
                <a:ea typeface="+mn-ea"/>
                <a:cs typeface="+mn-cs"/>
              </a:rPr>
              <a:t>Error! Reference source not </a:t>
            </a:r>
            <a:r>
              <a:rPr lang="en-GB" sz="1200" b="1" kern="1200" dirty="0" err="1">
                <a:solidFill>
                  <a:schemeClr val="tx1"/>
                </a:solidFill>
                <a:effectLst/>
                <a:latin typeface="+mn-lt"/>
                <a:ea typeface="+mn-ea"/>
                <a:cs typeface="+mn-cs"/>
              </a:rPr>
              <a:t>found.</a:t>
            </a:r>
            <a:r>
              <a:rPr lang="en-GB" sz="1200" kern="1200" dirty="0" err="1">
                <a:solidFill>
                  <a:schemeClr val="tx1"/>
                </a:solidFill>
                <a:effectLst/>
                <a:latin typeface="+mn-lt"/>
                <a:ea typeface="+mn-ea"/>
                <a:cs typeface="+mn-cs"/>
              </a:rPr>
              <a:t>illustrates</a:t>
            </a:r>
            <a:r>
              <a:rPr lang="en-GB" sz="1200" kern="1200" dirty="0">
                <a:solidFill>
                  <a:schemeClr val="tx1"/>
                </a:solidFill>
                <a:effectLst/>
                <a:latin typeface="+mn-lt"/>
                <a:ea typeface="+mn-ea"/>
                <a:cs typeface="+mn-cs"/>
              </a:rPr>
              <a:t>, out of all the entities that the model identifies as ‘people’, 87.40% were correctly identified, while for the royal household, 75.88% were correctly identified. The formula to compute precision is: </a:t>
            </a:r>
            <a:endParaRPr lang="en-GB" dirty="0"/>
          </a:p>
          <a:p>
            <a:r>
              <a:rPr lang="en-GB" sz="1200" kern="1200" dirty="0">
                <a:solidFill>
                  <a:schemeClr val="tx1"/>
                </a:solidFill>
                <a:effectLst/>
                <a:latin typeface="+mn-lt"/>
                <a:ea typeface="+mn-ea"/>
                <a:cs typeface="+mn-cs"/>
              </a:rPr>
              <a:t>Precision (True Positive Accuracy)= True Positives</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True Positives + False Positives </a:t>
            </a:r>
            <a:endParaRPr lang="en-GB" dirty="0"/>
          </a:p>
          <a:p>
            <a:r>
              <a:rPr lang="en-GB" sz="1200" kern="1200" dirty="0">
                <a:solidFill>
                  <a:schemeClr val="tx1"/>
                </a:solidFill>
                <a:effectLst/>
                <a:latin typeface="+mn-lt"/>
                <a:ea typeface="+mn-ea"/>
                <a:cs typeface="+mn-cs"/>
              </a:rPr>
              <a:t>Powers (2011: 38) </a:t>
            </a:r>
            <a:endParaRPr lang="en-GB" dirty="0"/>
          </a:p>
          <a:p>
            <a:r>
              <a:rPr lang="en-GB" sz="1200" kern="1200" dirty="0">
                <a:solidFill>
                  <a:schemeClr val="tx1"/>
                </a:solidFill>
                <a:effectLst/>
                <a:latin typeface="+mn-lt"/>
                <a:ea typeface="+mn-ea"/>
                <a:cs typeface="+mn-cs"/>
              </a:rPr>
              <a:t>Recall, according to Powers (ibid.), is instead ‘the proportion of Real Positive cases that are correctly Predicted Positive.’ (Powers 2011: 38) This metric captures how many of the actual positive cases the model correctly identifies. Drawing on Powers (ibid.), the equation for recall is: </a:t>
            </a:r>
            <a:endParaRPr lang="en-GB" dirty="0"/>
          </a:p>
          <a:p>
            <a:r>
              <a:rPr lang="en-GB" sz="1200" kern="1200" dirty="0">
                <a:solidFill>
                  <a:schemeClr val="tx1"/>
                </a:solidFill>
                <a:effectLst/>
                <a:latin typeface="+mn-lt"/>
                <a:ea typeface="+mn-ea"/>
                <a:cs typeface="+mn-cs"/>
              </a:rPr>
              <a:t>Recall (True Positive Rate)= True Positives = True Positives</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Real Positives True Positives + False Negatives </a:t>
            </a:r>
            <a:endParaRPr lang="en-GB" dirty="0"/>
          </a:p>
          <a:p>
            <a:r>
              <a:rPr lang="en-GB" sz="1200" kern="1200" dirty="0">
                <a:solidFill>
                  <a:schemeClr val="tx1"/>
                </a:solidFill>
                <a:effectLst/>
                <a:latin typeface="+mn-lt"/>
                <a:ea typeface="+mn-ea"/>
                <a:cs typeface="+mn-cs"/>
              </a:rPr>
              <a:t>(Powers 2011: 38) </a:t>
            </a:r>
            <a:endParaRPr lang="en-GB" dirty="0"/>
          </a:p>
          <a:p>
            <a:r>
              <a:rPr lang="en-GB" sz="1200" kern="1200" dirty="0">
                <a:solidFill>
                  <a:schemeClr val="tx1"/>
                </a:solidFill>
                <a:effectLst/>
                <a:latin typeface="+mn-lt"/>
                <a:ea typeface="+mn-ea"/>
                <a:cs typeface="+mn-cs"/>
              </a:rPr>
              <a:t>Recall, in other words, is the number of individuals’ name entities classified by the annotator that the model successfully identifies. As Table 3.1 illustrates, there are 85.52% entities of individuals </a:t>
            </a:r>
            <a:endParaRPr lang="en-GB" dirty="0"/>
          </a:p>
          <a:p>
            <a:r>
              <a:rPr lang="en-GB" sz="1200" b="1" kern="1200" dirty="0">
                <a:solidFill>
                  <a:schemeClr val="tx1"/>
                </a:solidFill>
                <a:effectLst/>
                <a:latin typeface="+mn-lt"/>
                <a:ea typeface="+mn-ea"/>
                <a:cs typeface="+mn-cs"/>
              </a:rPr>
              <a:t>Precision Recall </a:t>
            </a:r>
            <a:endParaRPr lang="en-GB" dirty="0"/>
          </a:p>
          <a:p>
            <a:r>
              <a:rPr lang="en-GB" sz="1200" kern="1200" dirty="0">
                <a:solidFill>
                  <a:schemeClr val="tx1"/>
                </a:solidFill>
                <a:effectLst/>
                <a:latin typeface="+mn-lt"/>
                <a:ea typeface="+mn-ea"/>
                <a:cs typeface="+mn-cs"/>
              </a:rPr>
              <a:t>87.40 85.52 </a:t>
            </a:r>
            <a:endParaRPr lang="en-GB" dirty="0"/>
          </a:p>
          <a:p>
            <a:r>
              <a:rPr lang="en-GB" sz="1200" kern="1200" dirty="0">
                <a:solidFill>
                  <a:schemeClr val="tx1"/>
                </a:solidFill>
                <a:effectLst/>
                <a:latin typeface="+mn-lt"/>
                <a:ea typeface="+mn-ea"/>
                <a:cs typeface="+mn-cs"/>
              </a:rPr>
              <a:t>75.88 79.63 </a:t>
            </a:r>
            <a:endParaRPr lang="en-GB" dirty="0"/>
          </a:p>
          <a:p>
            <a:r>
              <a:rPr lang="en-GB" sz="1200" b="1" kern="1200" dirty="0">
                <a:solidFill>
                  <a:schemeClr val="tx1"/>
                </a:solidFill>
                <a:effectLst/>
                <a:latin typeface="+mn-lt"/>
                <a:ea typeface="+mn-ea"/>
                <a:cs typeface="+mn-cs"/>
              </a:rPr>
              <a:t>F-Score </a:t>
            </a:r>
            <a:endParaRPr lang="en-GB" dirty="0"/>
          </a:p>
          <a:p>
            <a:r>
              <a:rPr lang="en-GB" sz="1200" kern="1200" dirty="0">
                <a:solidFill>
                  <a:schemeClr val="tx1"/>
                </a:solidFill>
                <a:effectLst/>
                <a:latin typeface="+mn-lt"/>
                <a:ea typeface="+mn-ea"/>
                <a:cs typeface="+mn-cs"/>
              </a:rPr>
              <a:t>86.45 </a:t>
            </a:r>
            <a:endParaRPr lang="en-GB" dirty="0"/>
          </a:p>
          <a:p>
            <a:r>
              <a:rPr lang="en-GB" sz="1200" kern="1200" dirty="0">
                <a:solidFill>
                  <a:schemeClr val="tx1"/>
                </a:solidFill>
                <a:effectLst/>
                <a:latin typeface="+mn-lt"/>
                <a:ea typeface="+mn-ea"/>
                <a:cs typeface="+mn-cs"/>
              </a:rPr>
              <a:t>77.71 </a:t>
            </a:r>
            <a:endParaRPr lang="en-GB" dirty="0"/>
          </a:p>
          <a:p>
            <a:r>
              <a:rPr lang="en-GB" sz="1200" kern="1200" dirty="0">
                <a:solidFill>
                  <a:schemeClr val="tx1"/>
                </a:solidFill>
                <a:effectLst/>
                <a:latin typeface="+mn-lt"/>
                <a:ea typeface="+mn-ea"/>
                <a:cs typeface="+mn-cs"/>
              </a:rPr>
              <a:t>85.50% 82.86% </a:t>
            </a:r>
            <a:endParaRPr lang="en-GB" dirty="0"/>
          </a:p>
          <a:p>
            <a:r>
              <a:rPr lang="en-GB" sz="1200" kern="1200" dirty="0">
                <a:solidFill>
                  <a:schemeClr val="tx1"/>
                </a:solidFill>
                <a:effectLst/>
                <a:latin typeface="+mn-lt"/>
                <a:ea typeface="+mn-ea"/>
                <a:cs typeface="+mn-cs"/>
              </a:rPr>
              <a:t>84.16% </a:t>
            </a:r>
            <a:endParaRPr lang="en-GB" dirty="0"/>
          </a:p>
          <a:p>
            <a:r>
              <a:rPr lang="en-GB" sz="1200" kern="1200" dirty="0">
                <a:solidFill>
                  <a:schemeClr val="tx1"/>
                </a:solidFill>
                <a:effectLst/>
                <a:latin typeface="+mn-lt"/>
                <a:ea typeface="+mn-ea"/>
                <a:cs typeface="+mn-cs"/>
              </a:rPr>
              <a:t>that the NER model correctly classified as individuals, while 79.63% of ‘royal household’ entities were correctly identified by the model. </a:t>
            </a:r>
            <a:endParaRPr lang="en-GB" dirty="0"/>
          </a:p>
          <a:p>
            <a:r>
              <a:rPr lang="en-GB" sz="1200" kern="1200" dirty="0">
                <a:solidFill>
                  <a:schemeClr val="tx1"/>
                </a:solidFill>
                <a:effectLst/>
                <a:latin typeface="+mn-lt"/>
                <a:ea typeface="+mn-ea"/>
                <a:cs typeface="+mn-cs"/>
              </a:rPr>
              <a:t>The F-Score computes the harmonic mean of the precision and recall scores (Hand, Christen, and </a:t>
            </a:r>
            <a:r>
              <a:rPr lang="en-GB" sz="1200" kern="1200" dirty="0" err="1">
                <a:solidFill>
                  <a:schemeClr val="tx1"/>
                </a:solidFill>
                <a:effectLst/>
                <a:latin typeface="+mn-lt"/>
                <a:ea typeface="+mn-ea"/>
                <a:cs typeface="+mn-cs"/>
              </a:rPr>
              <a:t>Kirielle</a:t>
            </a:r>
            <a:r>
              <a:rPr lang="en-GB" sz="1200" kern="1200" dirty="0">
                <a:solidFill>
                  <a:schemeClr val="tx1"/>
                </a:solidFill>
                <a:effectLst/>
                <a:latin typeface="+mn-lt"/>
                <a:ea typeface="+mn-ea"/>
                <a:cs typeface="+mn-cs"/>
              </a:rPr>
              <a:t> 2021: 453), and is defined as: </a:t>
            </a:r>
            <a:endParaRPr lang="en-GB" dirty="0"/>
          </a:p>
          <a:p>
            <a:r>
              <a:rPr lang="en-GB" sz="1200" kern="1200" dirty="0">
                <a:solidFill>
                  <a:schemeClr val="tx1"/>
                </a:solidFill>
                <a:effectLst/>
                <a:latin typeface="+mn-lt"/>
                <a:ea typeface="+mn-ea"/>
                <a:cs typeface="+mn-cs"/>
              </a:rPr>
              <a:t>F= 2 x (Precision x Recall) Precision + Recall </a:t>
            </a:r>
            <a:endParaRPr lang="en-GB" dirty="0"/>
          </a:p>
          <a:p>
            <a:r>
              <a:rPr lang="en-GB" sz="1200" kern="1200" dirty="0">
                <a:solidFill>
                  <a:schemeClr val="tx1"/>
                </a:solidFill>
                <a:effectLst/>
                <a:latin typeface="+mn-lt"/>
                <a:ea typeface="+mn-ea"/>
                <a:cs typeface="+mn-cs"/>
              </a:rPr>
              <a:t>The F-measure is the mean of precision and recall. If there is more than one label in the model, the overall final score evaluating the performance of the model is the average F-score of all the entities (Prodigy 2024c). A range of Precision and Recall between 70% and 90% is considered acceptable (Thomas et al. 2016). The overall F-score of the model I used is 84.16%, indicating that the model performs well within the upper range of acceptable scores. </a:t>
            </a:r>
            <a:endParaRPr lang="en-GB" dirty="0"/>
          </a:p>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6</a:t>
            </a:fld>
            <a:endParaRPr lang="en-US"/>
          </a:p>
        </p:txBody>
      </p:sp>
    </p:spTree>
    <p:extLst>
      <p:ext uri="{BB962C8B-B14F-4D97-AF65-F5344CB8AC3E}">
        <p14:creationId xmlns:p14="http://schemas.microsoft.com/office/powerpoint/2010/main" val="81266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1070C0-1BF7-4047-BDAA-7DDAED3DBB45}" type="slidenum">
              <a:rPr lang="en-US" smtClean="0"/>
              <a:t>8</a:t>
            </a:fld>
            <a:endParaRPr lang="en-US"/>
          </a:p>
        </p:txBody>
      </p:sp>
    </p:spTree>
    <p:extLst>
      <p:ext uri="{BB962C8B-B14F-4D97-AF65-F5344CB8AC3E}">
        <p14:creationId xmlns:p14="http://schemas.microsoft.com/office/powerpoint/2010/main" val="3679226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11/21/25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0242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11/21/25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45161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11/21/25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49156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11/21/25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4000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11/21/25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608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11/21/25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5516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11/21/25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55078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11/21/25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4561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11/21/25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6661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11/21/25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75745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11/21/25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20787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11/21/25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38703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B978-1-84334-749-1.00006-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Video 15" descr="Computer Servers">
            <a:extLst>
              <a:ext uri="{FF2B5EF4-FFF2-40B4-BE49-F238E27FC236}">
                <a16:creationId xmlns:a16="http://schemas.microsoft.com/office/drawing/2014/main" id="{BB0413CD-0D2B-D8B0-FC45-A61FFE589D9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0" y="15"/>
            <a:ext cx="12192000" cy="6857985"/>
          </a:xfrm>
          <a:prstGeom prst="rect">
            <a:avLst/>
          </a:prstGeom>
        </p:spPr>
      </p:pic>
      <p:sp>
        <p:nvSpPr>
          <p:cNvPr id="17" name="Rectangle 16">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A7A7B-38FE-D637-4CF0-C9EE83A43013}"/>
              </a:ext>
            </a:extLst>
          </p:cNvPr>
          <p:cNvSpPr>
            <a:spLocks noGrp="1"/>
          </p:cNvSpPr>
          <p:nvPr>
            <p:ph type="ctrTitle"/>
          </p:nvPr>
        </p:nvSpPr>
        <p:spPr>
          <a:xfrm>
            <a:off x="704088" y="925907"/>
            <a:ext cx="3485776" cy="3830882"/>
          </a:xfrm>
        </p:spPr>
        <p:txBody>
          <a:bodyPr>
            <a:normAutofit/>
          </a:bodyPr>
          <a:lstStyle/>
          <a:p>
            <a:pPr>
              <a:lnSpc>
                <a:spcPct val="90000"/>
              </a:lnSpc>
            </a:pPr>
            <a:br>
              <a:rPr lang="en-US" sz="3300" dirty="0"/>
            </a:br>
            <a:br>
              <a:rPr lang="en-US" sz="3300" dirty="0"/>
            </a:br>
            <a:br>
              <a:rPr lang="en-US" sz="3300" dirty="0"/>
            </a:br>
            <a:br>
              <a:rPr lang="en-US" sz="3300" dirty="0"/>
            </a:br>
            <a:r>
              <a:rPr lang="en-US" sz="3300" dirty="0"/>
              <a:t>Session 2: </a:t>
            </a:r>
            <a:br>
              <a:rPr lang="en-US" sz="3300" dirty="0"/>
            </a:br>
            <a:r>
              <a:rPr lang="en-US" sz="3300" dirty="0"/>
              <a:t>information extraction</a:t>
            </a:r>
          </a:p>
        </p:txBody>
      </p:sp>
      <p:sp>
        <p:nvSpPr>
          <p:cNvPr id="3" name="Subtitle 2">
            <a:extLst>
              <a:ext uri="{FF2B5EF4-FFF2-40B4-BE49-F238E27FC236}">
                <a16:creationId xmlns:a16="http://schemas.microsoft.com/office/drawing/2014/main" id="{84EBEF74-1EE1-D1F8-6946-682278C30BF1}"/>
              </a:ext>
            </a:extLst>
          </p:cNvPr>
          <p:cNvSpPr>
            <a:spLocks noGrp="1"/>
          </p:cNvSpPr>
          <p:nvPr>
            <p:ph type="subTitle" idx="1"/>
          </p:nvPr>
        </p:nvSpPr>
        <p:spPr>
          <a:xfrm>
            <a:off x="704087" y="4680321"/>
            <a:ext cx="4027569" cy="1660581"/>
          </a:xfrm>
        </p:spPr>
        <p:txBody>
          <a:bodyPr>
            <a:normAutofit fontScale="92500"/>
          </a:bodyPr>
          <a:lstStyle/>
          <a:p>
            <a:pPr algn="just"/>
            <a:r>
              <a:rPr lang="en-US" sz="1500" dirty="0"/>
              <a:t>Dr. Marta Pagnini, LSE &amp; King’s College London</a:t>
            </a:r>
          </a:p>
          <a:p>
            <a:endParaRPr lang="en-US" sz="1500" dirty="0"/>
          </a:p>
          <a:p>
            <a:pPr algn="just"/>
            <a:r>
              <a:rPr lang="en-US" sz="1500" dirty="0"/>
              <a:t>UNLOCKING QUANTITATIVE HISTORICAL TEXT DATA: FROM THE ARCHIVES TO ANALYSIS </a:t>
            </a:r>
          </a:p>
        </p:txBody>
      </p:sp>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70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7234-EFF7-440A-B308-C7E9B1093667}"/>
              </a:ext>
            </a:extLst>
          </p:cNvPr>
          <p:cNvSpPr>
            <a:spLocks noGrp="1"/>
          </p:cNvSpPr>
          <p:nvPr>
            <p:ph type="title"/>
          </p:nvPr>
        </p:nvSpPr>
        <p:spPr/>
        <p:txBody>
          <a:bodyPr/>
          <a:lstStyle/>
          <a:p>
            <a:r>
              <a:rPr lang="en-US" dirty="0"/>
              <a:t>Activity 4: spatial analysis </a:t>
            </a:r>
          </a:p>
        </p:txBody>
      </p:sp>
      <p:sp>
        <p:nvSpPr>
          <p:cNvPr id="3" name="Content Placeholder 2">
            <a:extLst>
              <a:ext uri="{FF2B5EF4-FFF2-40B4-BE49-F238E27FC236}">
                <a16:creationId xmlns:a16="http://schemas.microsoft.com/office/drawing/2014/main" id="{F92FA913-A31C-CF21-5546-81B54C36A718}"/>
              </a:ext>
            </a:extLst>
          </p:cNvPr>
          <p:cNvSpPr>
            <a:spLocks noGrp="1"/>
          </p:cNvSpPr>
          <p:nvPr>
            <p:ph idx="1"/>
          </p:nvPr>
        </p:nvSpPr>
        <p:spPr/>
        <p:txBody>
          <a:bodyPr/>
          <a:lstStyle/>
          <a:p>
            <a:r>
              <a:rPr lang="en-US" dirty="0"/>
              <a:t>Open Session_3, Activity_4_plotting_spatial_data_in_a_map, and </a:t>
            </a:r>
            <a:r>
              <a:rPr lang="en-US" dirty="0" err="1"/>
              <a:t>save_spatial_data_in_map.R</a:t>
            </a:r>
            <a:endParaRPr lang="en-US" dirty="0"/>
          </a:p>
          <a:p>
            <a:r>
              <a:rPr lang="en-US" dirty="0"/>
              <a:t>Open </a:t>
            </a:r>
            <a:r>
              <a:rPr lang="en-US" dirty="0" err="1"/>
              <a:t>uk_geocoded_social_groups.csv</a:t>
            </a:r>
            <a:endParaRPr lang="en-US" dirty="0"/>
          </a:p>
          <a:p>
            <a:r>
              <a:rPr lang="en-US" dirty="0"/>
              <a:t>The structure of spatial data &amp; the use of the Google Maps API</a:t>
            </a:r>
          </a:p>
          <a:p>
            <a:r>
              <a:rPr lang="en-US" dirty="0"/>
              <a:t>Visualization in a map</a:t>
            </a:r>
          </a:p>
        </p:txBody>
      </p:sp>
    </p:spTree>
    <p:extLst>
      <p:ext uri="{BB962C8B-B14F-4D97-AF65-F5344CB8AC3E}">
        <p14:creationId xmlns:p14="http://schemas.microsoft.com/office/powerpoint/2010/main" val="49021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A373-B0AC-025B-CB01-7388C03E4307}"/>
              </a:ext>
            </a:extLst>
          </p:cNvPr>
          <p:cNvSpPr>
            <a:spLocks noGrp="1"/>
          </p:cNvSpPr>
          <p:nvPr>
            <p:ph type="title"/>
          </p:nvPr>
        </p:nvSpPr>
        <p:spPr/>
        <p:txBody>
          <a:bodyPr/>
          <a:lstStyle/>
          <a:p>
            <a:r>
              <a:rPr lang="en-US" dirty="0"/>
              <a:t>SESSION 3: Key takeaway</a:t>
            </a:r>
          </a:p>
        </p:txBody>
      </p:sp>
      <p:sp>
        <p:nvSpPr>
          <p:cNvPr id="3" name="Content Placeholder 2">
            <a:extLst>
              <a:ext uri="{FF2B5EF4-FFF2-40B4-BE49-F238E27FC236}">
                <a16:creationId xmlns:a16="http://schemas.microsoft.com/office/drawing/2014/main" id="{8FBC11A9-7FE6-CA91-6D6B-78303CE6EAB5}"/>
              </a:ext>
            </a:extLst>
          </p:cNvPr>
          <p:cNvSpPr>
            <a:spLocks noGrp="1"/>
          </p:cNvSpPr>
          <p:nvPr>
            <p:ph idx="1"/>
          </p:nvPr>
        </p:nvSpPr>
        <p:spPr/>
        <p:txBody>
          <a:bodyPr/>
          <a:lstStyle/>
          <a:p>
            <a:r>
              <a:rPr lang="en-US" dirty="0"/>
              <a:t>Regular expressions are good to extract simple patterns from text, but are not very flexible</a:t>
            </a:r>
          </a:p>
          <a:p>
            <a:r>
              <a:rPr lang="en-US" dirty="0"/>
              <a:t>While existing models exist to extract names of individuals (or other entities) from text, they sometimes fail to capture the idiosyncrasies of specific datasets, like the Court Circular, that instead use quite a specific language, with the overrepresentation of royals or individuals holding aristocratic titles that you would not find in other corpora (where the existing spacy model was trained)</a:t>
            </a:r>
          </a:p>
          <a:p>
            <a:r>
              <a:rPr lang="en-US" dirty="0"/>
              <a:t>A step forward in the analysis. We learnt how to </a:t>
            </a:r>
            <a:r>
              <a:rPr lang="en-US" dirty="0" err="1"/>
              <a:t>categorise</a:t>
            </a:r>
            <a:r>
              <a:rPr lang="en-US" dirty="0"/>
              <a:t> names of individuals into social groups and used geospatial data to make use of the spatial entities. </a:t>
            </a:r>
          </a:p>
        </p:txBody>
      </p:sp>
    </p:spTree>
    <p:extLst>
      <p:ext uri="{BB962C8B-B14F-4D97-AF65-F5344CB8AC3E}">
        <p14:creationId xmlns:p14="http://schemas.microsoft.com/office/powerpoint/2010/main" val="23640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02D15-6CE5-832E-2317-09C29448CD68}"/>
              </a:ext>
            </a:extLst>
          </p:cNvPr>
          <p:cNvSpPr>
            <a:spLocks noGrp="1"/>
          </p:cNvSpPr>
          <p:nvPr>
            <p:ph type="title"/>
          </p:nvPr>
        </p:nvSpPr>
        <p:spPr>
          <a:xfrm>
            <a:off x="704088" y="905256"/>
            <a:ext cx="2834979" cy="5218679"/>
          </a:xfrm>
        </p:spPr>
        <p:txBody>
          <a:bodyPr>
            <a:normAutofit/>
          </a:bodyPr>
          <a:lstStyle/>
          <a:p>
            <a:r>
              <a:rPr lang="en-US" sz="3200"/>
              <a:t>references</a:t>
            </a:r>
          </a:p>
        </p:txBody>
      </p:sp>
      <p:sp>
        <p:nvSpPr>
          <p:cNvPr id="5" name="Rectangle 2">
            <a:extLst>
              <a:ext uri="{FF2B5EF4-FFF2-40B4-BE49-F238E27FC236}">
                <a16:creationId xmlns:a16="http://schemas.microsoft.com/office/drawing/2014/main" id="{B0EEC14B-C797-E6C2-6E10-2D0983EFB433}"/>
              </a:ext>
            </a:extLst>
          </p:cNvPr>
          <p:cNvSpPr>
            <a:spLocks noGrp="1" noChangeArrowheads="1"/>
          </p:cNvSpPr>
          <p:nvPr>
            <p:ph idx="1"/>
          </p:nvPr>
        </p:nvSpPr>
        <p:spPr bwMode="auto">
          <a:xfrm>
            <a:off x="3843866" y="905256"/>
            <a:ext cx="7644046" cy="52562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dirty="0">
                <a:latin typeface=""/>
                <a:ea typeface="Source Sans Pro" panose="020B0503030403020204" pitchFamily="34" charset="0"/>
              </a:rPr>
              <a:t>Marta Pagnini, 2025, Chapter 3: Methodological Reflections in: </a:t>
            </a:r>
            <a:r>
              <a:rPr lang="en-US" altLang="en-US" i="1" dirty="0">
                <a:latin typeface=""/>
                <a:ea typeface="Source Sans Pro" panose="020B0503030403020204" pitchFamily="34" charset="0"/>
              </a:rPr>
              <a:t>The Royal Touch: Consecration, Self-Legitimation, and Nation-Building in Royal Events. </a:t>
            </a:r>
          </a:p>
          <a:p>
            <a:pPr>
              <a:spcAft>
                <a:spcPts val="600"/>
              </a:spcAft>
            </a:pPr>
            <a:r>
              <a:rPr lang="en-GB" dirty="0" err="1">
                <a:latin typeface=""/>
                <a:ea typeface="Source Sans Pro" panose="020B0503030403020204" pitchFamily="34" charset="0"/>
              </a:rPr>
              <a:t>Bontcheva</a:t>
            </a:r>
            <a:r>
              <a:rPr lang="en-GB" dirty="0">
                <a:latin typeface=""/>
                <a:ea typeface="Source Sans Pro" panose="020B0503030403020204" pitchFamily="34" charset="0"/>
              </a:rPr>
              <a:t>, K., &amp; </a:t>
            </a:r>
            <a:r>
              <a:rPr lang="en-GB" dirty="0" err="1">
                <a:latin typeface=""/>
                <a:ea typeface="Source Sans Pro" panose="020B0503030403020204" pitchFamily="34" charset="0"/>
              </a:rPr>
              <a:t>Derczynski</a:t>
            </a:r>
            <a:r>
              <a:rPr lang="en-GB" dirty="0">
                <a:latin typeface=""/>
                <a:ea typeface="Source Sans Pro" panose="020B0503030403020204" pitchFamily="34" charset="0"/>
              </a:rPr>
              <a:t>, L. (2016). Chapter 6 - Extracting Information from Social Media with GATE. In </a:t>
            </a:r>
            <a:r>
              <a:rPr lang="en-GB" i="1" dirty="0">
                <a:latin typeface=""/>
                <a:ea typeface="Source Sans Pro" panose="020B0503030403020204" pitchFamily="34" charset="0"/>
              </a:rPr>
              <a:t>Working with Text</a:t>
            </a:r>
            <a:r>
              <a:rPr lang="en-GB" dirty="0">
                <a:latin typeface=""/>
                <a:ea typeface="Source Sans Pro" panose="020B0503030403020204" pitchFamily="34" charset="0"/>
              </a:rPr>
              <a:t> (pp. 133–158). Elsevier Ltd. </a:t>
            </a:r>
            <a:r>
              <a:rPr lang="en-GB" dirty="0">
                <a:latin typeface=""/>
                <a:ea typeface="Source Sans Pro" panose="020B0503030403020204" pitchFamily="34" charset="0"/>
                <a:hlinkClick r:id="rId2"/>
              </a:rPr>
              <a:t>https://doi.org/10.1016/B978-1-84334-749-1.00006-8</a:t>
            </a:r>
            <a:endParaRPr lang="en-GB" dirty="0">
              <a:latin typeface=""/>
              <a:ea typeface="Source Sans Pro" panose="020B0503030403020204" pitchFamily="34" charset="0"/>
            </a:endParaRPr>
          </a:p>
          <a:p>
            <a:pPr>
              <a:spcAft>
                <a:spcPts val="600"/>
              </a:spcAft>
            </a:pPr>
            <a:r>
              <a:rPr lang="en-GB" dirty="0">
                <a:latin typeface=""/>
              </a:rPr>
              <a:t>Bryman, A., Bell, E., Reck, J., &amp; Fields, J. (2022). </a:t>
            </a:r>
            <a:r>
              <a:rPr lang="en-GB" i="1" dirty="0">
                <a:latin typeface=""/>
              </a:rPr>
              <a:t>Social research methods</a:t>
            </a:r>
            <a:r>
              <a:rPr lang="en-GB" dirty="0">
                <a:latin typeface=""/>
              </a:rPr>
              <a:t>. Oxford University Press. http://</a:t>
            </a:r>
            <a:r>
              <a:rPr lang="en-GB" dirty="0" err="1">
                <a:latin typeface=""/>
              </a:rPr>
              <a:t>www.oup.com</a:t>
            </a:r>
            <a:r>
              <a:rPr lang="en-GB" dirty="0">
                <a:latin typeface=""/>
              </a:rPr>
              <a:t>/he/bryman-reck-fields1e</a:t>
            </a:r>
          </a:p>
          <a:p>
            <a:pPr>
              <a:spcAft>
                <a:spcPts val="600"/>
              </a:spcAft>
            </a:pPr>
            <a:endParaRPr lang="en-GB" dirty="0">
              <a:latin typeface="Source Sans Pro" panose="020B0503030403020204" pitchFamily="34" charset="0"/>
              <a:ea typeface="Source Sans Pro" panose="020B0503030403020204" pitchFamily="34" charset="0"/>
            </a:endParaRPr>
          </a:p>
          <a:p>
            <a:pPr>
              <a:spcAft>
                <a:spcPts val="600"/>
              </a:spcAft>
            </a:pPr>
            <a:endParaRPr lang="en-GB" dirty="0">
              <a:latin typeface="Source Sans Pro" panose="020B0503030403020204" pitchFamily="34" charset="0"/>
              <a:ea typeface="Source Sans Pro" panose="020B0503030403020204" pitchFamily="34" charset="0"/>
            </a:endParaRPr>
          </a:p>
          <a:p>
            <a:pPr>
              <a:spcAft>
                <a:spcPts val="600"/>
              </a:spcAft>
            </a:pPr>
            <a:endParaRPr lang="en-US" altLang="en-US" i="1" dirty="0">
              <a:latin typeface="Source Sans Pro" panose="020B0503030403020204" pitchFamily="34" charset="0"/>
              <a:ea typeface="Source Sans Pro" panose="020B0503030403020204" pitchFamily="34" charset="0"/>
            </a:endParaRPr>
          </a:p>
          <a:p>
            <a:pPr>
              <a:spcAft>
                <a:spcPts val="600"/>
              </a:spcAft>
            </a:pPr>
            <a:endParaRPr kumimoji="0" lang="en-US" altLang="en-US" b="0" i="1" u="none" strike="noStrike" cap="none" normalizeH="0" baseline="0" dirty="0">
              <a:ln>
                <a:noFill/>
              </a:ln>
              <a:effectLst/>
              <a:latin typeface="Arial" panose="020B0604020202020204" pitchFamily="34" charset="0"/>
            </a:endParaRPr>
          </a:p>
        </p:txBody>
      </p:sp>
      <p:cxnSp>
        <p:nvCxnSpPr>
          <p:cNvPr id="18" name="Straight Connector 17">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72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2459-1B05-608B-08F1-C018C2C8C5EE}"/>
              </a:ext>
            </a:extLst>
          </p:cNvPr>
          <p:cNvSpPr>
            <a:spLocks noGrp="1"/>
          </p:cNvSpPr>
          <p:nvPr>
            <p:ph type="title"/>
          </p:nvPr>
        </p:nvSpPr>
        <p:spPr/>
        <p:txBody>
          <a:bodyPr/>
          <a:lstStyle/>
          <a:p>
            <a:r>
              <a:rPr lang="en-US" dirty="0"/>
              <a:t>Session 2: Plan of the day</a:t>
            </a:r>
          </a:p>
        </p:txBody>
      </p:sp>
      <p:sp>
        <p:nvSpPr>
          <p:cNvPr id="3" name="Content Placeholder 2">
            <a:extLst>
              <a:ext uri="{FF2B5EF4-FFF2-40B4-BE49-F238E27FC236}">
                <a16:creationId xmlns:a16="http://schemas.microsoft.com/office/drawing/2014/main" id="{06ABC0D0-AA5A-86BC-1976-DB25D8FE94C2}"/>
              </a:ext>
            </a:extLst>
          </p:cNvPr>
          <p:cNvSpPr>
            <a:spLocks noGrp="1"/>
          </p:cNvSpPr>
          <p:nvPr>
            <p:ph idx="1"/>
          </p:nvPr>
        </p:nvSpPr>
        <p:spPr/>
        <p:txBody>
          <a:bodyPr/>
          <a:lstStyle/>
          <a:p>
            <a:r>
              <a:rPr lang="en-GB" dirty="0"/>
              <a:t>We will now build our own NER model to extract the names of individuals from text. This will involve both labelling our data and training the model. After that, we will build a similar model to categorise individuals into social groups. We will end today’s session by carrying out some spatial analysis to see, on a map, the locations where the royals met different social groups.</a:t>
            </a:r>
            <a:endParaRPr lang="en-US" dirty="0"/>
          </a:p>
        </p:txBody>
      </p:sp>
    </p:spTree>
    <p:extLst>
      <p:ext uri="{BB962C8B-B14F-4D97-AF65-F5344CB8AC3E}">
        <p14:creationId xmlns:p14="http://schemas.microsoft.com/office/powerpoint/2010/main" val="100237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76C1-1C6B-E4A1-4AE0-9859B8C7DCD8}"/>
              </a:ext>
            </a:extLst>
          </p:cNvPr>
          <p:cNvSpPr>
            <a:spLocks noGrp="1"/>
          </p:cNvSpPr>
          <p:nvPr>
            <p:ph type="title"/>
          </p:nvPr>
        </p:nvSpPr>
        <p:spPr>
          <a:xfrm>
            <a:off x="700635" y="914400"/>
            <a:ext cx="10691265" cy="987552"/>
          </a:xfrm>
        </p:spPr>
        <p:txBody>
          <a:bodyPr>
            <a:normAutofit fontScale="90000"/>
          </a:bodyPr>
          <a:lstStyle/>
          <a:p>
            <a:r>
              <a:rPr lang="en-US" dirty="0"/>
              <a:t>ACTIVITY 4: USING CUSTOMISED NER MODELS</a:t>
            </a:r>
            <a:br>
              <a:rPr lang="en-US" dirty="0"/>
            </a:br>
            <a:br>
              <a:rPr lang="en-US" dirty="0"/>
            </a:br>
            <a:r>
              <a:rPr lang="en-US" dirty="0"/>
              <a:t>4a: labelling the data</a:t>
            </a:r>
            <a:br>
              <a:rPr lang="en-US" dirty="0"/>
            </a:br>
            <a:r>
              <a:rPr lang="en-US" dirty="0"/>
              <a:t>4b: training the model </a:t>
            </a:r>
          </a:p>
        </p:txBody>
      </p:sp>
      <p:sp>
        <p:nvSpPr>
          <p:cNvPr id="3" name="Content Placeholder 2">
            <a:extLst>
              <a:ext uri="{FF2B5EF4-FFF2-40B4-BE49-F238E27FC236}">
                <a16:creationId xmlns:a16="http://schemas.microsoft.com/office/drawing/2014/main" id="{802EC146-924C-266D-9249-0E13309DD641}"/>
              </a:ext>
            </a:extLst>
          </p:cNvPr>
          <p:cNvSpPr>
            <a:spLocks noGrp="1"/>
          </p:cNvSpPr>
          <p:nvPr>
            <p:ph idx="1"/>
          </p:nvPr>
        </p:nvSpPr>
        <p:spPr>
          <a:xfrm>
            <a:off x="700634" y="2340864"/>
            <a:ext cx="10691265" cy="3739896"/>
          </a:xfrm>
        </p:spPr>
        <p:txBody>
          <a:bodyPr/>
          <a:lstStyle/>
          <a:p>
            <a:endParaRPr lang="en-US" dirty="0"/>
          </a:p>
          <a:p>
            <a:endParaRPr lang="en-US" dirty="0"/>
          </a:p>
        </p:txBody>
      </p:sp>
    </p:spTree>
    <p:extLst>
      <p:ext uri="{BB962C8B-B14F-4D97-AF65-F5344CB8AC3E}">
        <p14:creationId xmlns:p14="http://schemas.microsoft.com/office/powerpoint/2010/main" val="249667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835B-442E-CECB-01E3-58EA9BBD0923}"/>
              </a:ext>
            </a:extLst>
          </p:cNvPr>
          <p:cNvSpPr>
            <a:spLocks noGrp="1"/>
          </p:cNvSpPr>
          <p:nvPr>
            <p:ph type="title"/>
          </p:nvPr>
        </p:nvSpPr>
        <p:spPr/>
        <p:txBody>
          <a:bodyPr/>
          <a:lstStyle/>
          <a:p>
            <a:r>
              <a:rPr lang="en-US" dirty="0"/>
              <a:t>ACTIVITY 4A: LABELLING THE DATA</a:t>
            </a:r>
          </a:p>
        </p:txBody>
      </p:sp>
      <p:sp>
        <p:nvSpPr>
          <p:cNvPr id="3" name="Content Placeholder 2">
            <a:extLst>
              <a:ext uri="{FF2B5EF4-FFF2-40B4-BE49-F238E27FC236}">
                <a16:creationId xmlns:a16="http://schemas.microsoft.com/office/drawing/2014/main" id="{EC3B7D52-67AA-2DF0-0169-1B6B7300BE2E}"/>
              </a:ext>
            </a:extLst>
          </p:cNvPr>
          <p:cNvSpPr>
            <a:spLocks noGrp="1"/>
          </p:cNvSpPr>
          <p:nvPr>
            <p:ph idx="1"/>
          </p:nvPr>
        </p:nvSpPr>
        <p:spPr/>
        <p:txBody>
          <a:bodyPr>
            <a:normAutofit/>
          </a:bodyPr>
          <a:lstStyle/>
          <a:p>
            <a:r>
              <a:rPr lang="en-US" dirty="0"/>
              <a:t>Open the Session_2 file, the folder Activity_4_Creating_a_Tailored_Spacy_Model, and finally the </a:t>
            </a:r>
            <a:r>
              <a:rPr lang="en-US" dirty="0" err="1"/>
              <a:t>tailored_ner_people_model.R</a:t>
            </a:r>
            <a:r>
              <a:rPr lang="en-US" dirty="0"/>
              <a:t> file. </a:t>
            </a:r>
          </a:p>
          <a:p>
            <a:r>
              <a:rPr lang="en-US" dirty="0"/>
              <a:t>We will do some </a:t>
            </a:r>
            <a:r>
              <a:rPr lang="en-US" dirty="0">
                <a:highlight>
                  <a:srgbClr val="FFFF00"/>
                </a:highlight>
              </a:rPr>
              <a:t>labelling</a:t>
            </a:r>
            <a:r>
              <a:rPr lang="en-US" dirty="0"/>
              <a:t> ourselves to teach the model how to recognize the information we need </a:t>
            </a:r>
            <a:r>
              <a:rPr lang="en-US" dirty="0">
                <a:sym typeface="Wingdings" pitchFamily="2" charset="2"/>
              </a:rPr>
              <a:t></a:t>
            </a:r>
          </a:p>
          <a:p>
            <a:r>
              <a:rPr lang="en-US" dirty="0">
                <a:sym typeface="Wingdings" pitchFamily="2" charset="2"/>
              </a:rPr>
              <a:t> We will will label 100 texts of the Court Circular, using the Shiny App in R</a:t>
            </a:r>
          </a:p>
          <a:p>
            <a:r>
              <a:rPr lang="en-US" dirty="0">
                <a:sym typeface="Wingdings" pitchFamily="2" charset="2"/>
              </a:rPr>
              <a:t>Write down all the decisions you made when coding the data. This will be called a “</a:t>
            </a:r>
            <a:r>
              <a:rPr lang="en-US" b="1" dirty="0">
                <a:sym typeface="Wingdings" pitchFamily="2" charset="2"/>
              </a:rPr>
              <a:t>coding manual</a:t>
            </a:r>
            <a:r>
              <a:rPr lang="en-US" dirty="0">
                <a:sym typeface="Wingdings" pitchFamily="2" charset="2"/>
              </a:rPr>
              <a:t>” (Bryman and Bell 2016: 284). Once you’re done, c</a:t>
            </a:r>
            <a:r>
              <a:rPr lang="en-US" dirty="0"/>
              <a:t>ompare in pairs your codes. </a:t>
            </a:r>
            <a:endParaRPr lang="en-US" dirty="0">
              <a:sym typeface="Wingdings" pitchFamily="2" charset="2"/>
            </a:endParaRPr>
          </a:p>
          <a:p>
            <a:pPr marL="0" indent="0">
              <a:buNone/>
            </a:pPr>
            <a:endParaRPr lang="en-US" dirty="0"/>
          </a:p>
          <a:p>
            <a:pPr marL="0" indent="0">
              <a:buNone/>
            </a:pPr>
            <a:r>
              <a:rPr lang="en-US" dirty="0"/>
              <a:t>How did you find the coding exercise? </a:t>
            </a:r>
          </a:p>
        </p:txBody>
      </p:sp>
    </p:spTree>
    <p:extLst>
      <p:ext uri="{BB962C8B-B14F-4D97-AF65-F5344CB8AC3E}">
        <p14:creationId xmlns:p14="http://schemas.microsoft.com/office/powerpoint/2010/main" val="3492307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0707-4A8C-D590-E188-EECA2890EF8D}"/>
              </a:ext>
            </a:extLst>
          </p:cNvPr>
          <p:cNvSpPr>
            <a:spLocks noGrp="1"/>
          </p:cNvSpPr>
          <p:nvPr>
            <p:ph type="title"/>
          </p:nvPr>
        </p:nvSpPr>
        <p:spPr/>
        <p:txBody>
          <a:bodyPr/>
          <a:lstStyle/>
          <a:p>
            <a:r>
              <a:rPr lang="en-US" dirty="0"/>
              <a:t>ACTIVITY 4b: TRAINING THE DATA </a:t>
            </a:r>
          </a:p>
        </p:txBody>
      </p:sp>
      <p:sp>
        <p:nvSpPr>
          <p:cNvPr id="3" name="Content Placeholder 2">
            <a:extLst>
              <a:ext uri="{FF2B5EF4-FFF2-40B4-BE49-F238E27FC236}">
                <a16:creationId xmlns:a16="http://schemas.microsoft.com/office/drawing/2014/main" id="{9A227538-2DA2-FD4E-93FA-65FB2791566C}"/>
              </a:ext>
            </a:extLst>
          </p:cNvPr>
          <p:cNvSpPr>
            <a:spLocks noGrp="1"/>
          </p:cNvSpPr>
          <p:nvPr>
            <p:ph idx="1"/>
          </p:nvPr>
        </p:nvSpPr>
        <p:spPr/>
        <p:txBody>
          <a:bodyPr/>
          <a:lstStyle/>
          <a:p>
            <a:r>
              <a:rPr lang="en-US" dirty="0"/>
              <a:t>Open </a:t>
            </a:r>
            <a:r>
              <a:rPr lang="en-US" dirty="0" err="1"/>
              <a:t>training_tailored_model.py</a:t>
            </a:r>
            <a:endParaRPr lang="en-US" dirty="0"/>
          </a:p>
          <a:p>
            <a:r>
              <a:rPr lang="en-US" dirty="0"/>
              <a:t>Once having run code 1 to 79, train the NER model in the terminal, by writing the following code (also in the Python script):</a:t>
            </a:r>
          </a:p>
          <a:p>
            <a:pPr marL="0" indent="0">
              <a:buNone/>
            </a:pPr>
            <a:r>
              <a:rPr lang="en-GB" dirty="0"/>
              <a:t>python -m spacy </a:t>
            </a:r>
            <a:r>
              <a:rPr lang="en-GB" dirty="0" err="1"/>
              <a:t>init</a:t>
            </a:r>
            <a:r>
              <a:rPr lang="en-GB" dirty="0"/>
              <a:t> config </a:t>
            </a:r>
            <a:r>
              <a:rPr lang="en-GB" dirty="0" err="1"/>
              <a:t>config.cfg</a:t>
            </a:r>
            <a:r>
              <a:rPr lang="en-GB" dirty="0"/>
              <a:t> --lang </a:t>
            </a:r>
            <a:r>
              <a:rPr lang="en-GB" dirty="0" err="1"/>
              <a:t>en</a:t>
            </a:r>
            <a:r>
              <a:rPr lang="en-GB" dirty="0"/>
              <a:t> --pipeline </a:t>
            </a:r>
            <a:r>
              <a:rPr lang="en-GB" dirty="0" err="1"/>
              <a:t>ner</a:t>
            </a:r>
            <a:r>
              <a:rPr lang="en-GB" dirty="0"/>
              <a:t> --optimize efficiency --force</a:t>
            </a:r>
          </a:p>
          <a:p>
            <a:pPr marL="0" indent="0">
              <a:buNone/>
            </a:pPr>
            <a:r>
              <a:rPr lang="en-GB" dirty="0"/>
              <a:t>python -m spacy train </a:t>
            </a:r>
            <a:r>
              <a:rPr lang="en-GB" dirty="0" err="1"/>
              <a:t>config.cfg</a:t>
            </a:r>
            <a:r>
              <a:rPr lang="en-GB" dirty="0"/>
              <a:t> --output ./model --</a:t>
            </a:r>
            <a:r>
              <a:rPr lang="en-GB" dirty="0" err="1"/>
              <a:t>paths.train</a:t>
            </a:r>
            <a:r>
              <a:rPr lang="en-GB" dirty="0"/>
              <a:t> train/</a:t>
            </a:r>
            <a:r>
              <a:rPr lang="en-GB" dirty="0" err="1"/>
              <a:t>train.spacy</a:t>
            </a:r>
            <a:r>
              <a:rPr lang="en-GB" dirty="0"/>
              <a:t> --</a:t>
            </a:r>
            <a:r>
              <a:rPr lang="en-GB" dirty="0" err="1"/>
              <a:t>paths.dev</a:t>
            </a:r>
            <a:r>
              <a:rPr lang="en-GB" dirty="0"/>
              <a:t> dev/</a:t>
            </a:r>
            <a:r>
              <a:rPr lang="en-GB" dirty="0" err="1"/>
              <a:t>dev.spacy</a:t>
            </a:r>
            <a:endParaRPr lang="en-GB" dirty="0"/>
          </a:p>
          <a:p>
            <a:pPr marL="0" indent="0">
              <a:buNone/>
            </a:pPr>
            <a:br>
              <a:rPr lang="en-GB" dirty="0"/>
            </a:br>
            <a:endParaRPr lang="en-GB" dirty="0"/>
          </a:p>
          <a:p>
            <a:pPr marL="0" indent="0">
              <a:buNone/>
            </a:pPr>
            <a:endParaRPr lang="en-US" dirty="0"/>
          </a:p>
        </p:txBody>
      </p:sp>
    </p:spTree>
    <p:extLst>
      <p:ext uri="{BB962C8B-B14F-4D97-AF65-F5344CB8AC3E}">
        <p14:creationId xmlns:p14="http://schemas.microsoft.com/office/powerpoint/2010/main" val="1950947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15AF-CF4F-A7F4-92D6-4DC5C3CFFDDC}"/>
              </a:ext>
            </a:extLst>
          </p:cNvPr>
          <p:cNvSpPr>
            <a:spLocks noGrp="1"/>
          </p:cNvSpPr>
          <p:nvPr>
            <p:ph type="title"/>
          </p:nvPr>
        </p:nvSpPr>
        <p:spPr/>
        <p:txBody>
          <a:bodyPr/>
          <a:lstStyle/>
          <a:p>
            <a:r>
              <a:rPr lang="en-US" dirty="0"/>
              <a:t>ACTIVITY 4b: TRAINING THE DATA </a:t>
            </a:r>
          </a:p>
        </p:txBody>
      </p:sp>
      <p:sp>
        <p:nvSpPr>
          <p:cNvPr id="3" name="Content Placeholder 2">
            <a:extLst>
              <a:ext uri="{FF2B5EF4-FFF2-40B4-BE49-F238E27FC236}">
                <a16:creationId xmlns:a16="http://schemas.microsoft.com/office/drawing/2014/main" id="{81AE876D-4F5C-E6C4-9AE1-EF80C6D5D351}"/>
              </a:ext>
            </a:extLst>
          </p:cNvPr>
          <p:cNvSpPr>
            <a:spLocks noGrp="1"/>
          </p:cNvSpPr>
          <p:nvPr>
            <p:ph idx="1"/>
          </p:nvPr>
        </p:nvSpPr>
        <p:spPr/>
        <p:txBody>
          <a:bodyPr>
            <a:normAutofit lnSpcReduction="10000"/>
          </a:bodyPr>
          <a:lstStyle/>
          <a:p>
            <a:r>
              <a:rPr lang="en-GB" b="1" dirty="0"/>
              <a:t>Precision</a:t>
            </a:r>
            <a:r>
              <a:rPr lang="en-GB" dirty="0"/>
              <a:t> as ‘the proportion of predicted positive cases that are correctly real positives’ (Powers 2011: 38). Precision reflects how accurately the model estimates, identifies and, out of all instances the model labels as a specific entity, how many of these are true positives.</a:t>
            </a:r>
          </a:p>
          <a:p>
            <a:r>
              <a:rPr lang="en-GB" b="1" dirty="0"/>
              <a:t>Recall</a:t>
            </a:r>
            <a:r>
              <a:rPr lang="en-GB" dirty="0"/>
              <a:t>, according to Powers (ibid.), is instead ‘the proportion of Real Positive cases that are correctly Predicted Positive.’ (Powers 2011: 38) This metric captures how many of the actual positive cases the model correctly identifies. </a:t>
            </a:r>
          </a:p>
          <a:p>
            <a:r>
              <a:rPr lang="en-GB" dirty="0"/>
              <a:t>The </a:t>
            </a:r>
            <a:r>
              <a:rPr lang="en-GB" b="1" dirty="0"/>
              <a:t>F-Score </a:t>
            </a:r>
            <a:r>
              <a:rPr lang="en-GB" dirty="0"/>
              <a:t>computes the harmonic mean of the precision and recall scores (Hand, Christen, and </a:t>
            </a:r>
            <a:r>
              <a:rPr lang="en-GB" dirty="0" err="1"/>
              <a:t>Kirielle</a:t>
            </a:r>
            <a:r>
              <a:rPr lang="en-GB" dirty="0"/>
              <a:t> 2021: 453). Acceptable minimum F-score = 0.70</a:t>
            </a:r>
          </a:p>
          <a:p>
            <a:r>
              <a:rPr lang="en-GB" dirty="0"/>
              <a:t>80% training set (model learns from this test), 20% validation set (model is tested on the validation set)</a:t>
            </a:r>
            <a:endParaRPr lang="en-US" dirty="0"/>
          </a:p>
        </p:txBody>
      </p:sp>
    </p:spTree>
    <p:extLst>
      <p:ext uri="{BB962C8B-B14F-4D97-AF65-F5344CB8AC3E}">
        <p14:creationId xmlns:p14="http://schemas.microsoft.com/office/powerpoint/2010/main" val="35184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3DA6-FEE5-6716-A5EC-E482C67935A5}"/>
              </a:ext>
            </a:extLst>
          </p:cNvPr>
          <p:cNvSpPr>
            <a:spLocks noGrp="1"/>
          </p:cNvSpPr>
          <p:nvPr>
            <p:ph type="title"/>
          </p:nvPr>
        </p:nvSpPr>
        <p:spPr/>
        <p:txBody>
          <a:bodyPr>
            <a:normAutofit fontScale="90000"/>
          </a:bodyPr>
          <a:lstStyle/>
          <a:p>
            <a:r>
              <a:rPr lang="en-US" dirty="0"/>
              <a:t>ACTIVITY 4b: LET’S APPLY OUR MODEL TO THE DATA</a:t>
            </a:r>
          </a:p>
        </p:txBody>
      </p:sp>
      <p:sp>
        <p:nvSpPr>
          <p:cNvPr id="3" name="Content Placeholder 2">
            <a:extLst>
              <a:ext uri="{FF2B5EF4-FFF2-40B4-BE49-F238E27FC236}">
                <a16:creationId xmlns:a16="http://schemas.microsoft.com/office/drawing/2014/main" id="{66808A58-0D45-875D-993A-7BD1DBA65C0F}"/>
              </a:ext>
            </a:extLst>
          </p:cNvPr>
          <p:cNvSpPr>
            <a:spLocks noGrp="1"/>
          </p:cNvSpPr>
          <p:nvPr>
            <p:ph idx="1"/>
          </p:nvPr>
        </p:nvSpPr>
        <p:spPr/>
        <p:txBody>
          <a:bodyPr/>
          <a:lstStyle/>
          <a:p>
            <a:r>
              <a:rPr lang="en-US" dirty="0"/>
              <a:t>Finally, open </a:t>
            </a:r>
            <a:r>
              <a:rPr lang="en-US" dirty="0" err="1"/>
              <a:t>running_new_model_to_the_data.py</a:t>
            </a:r>
            <a:r>
              <a:rPr lang="en-US" dirty="0"/>
              <a:t>, in which we will apply our own model to the data</a:t>
            </a:r>
          </a:p>
          <a:p>
            <a:r>
              <a:rPr lang="en-US" dirty="0"/>
              <a:t>In the final output, you will have the Court Circular text, the column with entities extracted with regular expressions, with the pre-existing spacy model, and the tailored model</a:t>
            </a:r>
          </a:p>
          <a:p>
            <a:r>
              <a:rPr lang="en-US" dirty="0"/>
              <a:t>What’s the difference between the different techniques and models? How well they perform? </a:t>
            </a:r>
          </a:p>
        </p:txBody>
      </p:sp>
    </p:spTree>
    <p:extLst>
      <p:ext uri="{BB962C8B-B14F-4D97-AF65-F5344CB8AC3E}">
        <p14:creationId xmlns:p14="http://schemas.microsoft.com/office/powerpoint/2010/main" val="842843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06EFF-3AFF-D29C-8190-592DFCE2C086}"/>
              </a:ext>
            </a:extLst>
          </p:cNvPr>
          <p:cNvSpPr>
            <a:spLocks noGrp="1"/>
          </p:cNvSpPr>
          <p:nvPr>
            <p:ph type="title"/>
          </p:nvPr>
        </p:nvSpPr>
        <p:spPr/>
        <p:txBody>
          <a:bodyPr>
            <a:normAutofit fontScale="90000"/>
          </a:bodyPr>
          <a:lstStyle/>
          <a:p>
            <a:r>
              <a:rPr lang="en-US" dirty="0"/>
              <a:t>Tailored </a:t>
            </a:r>
            <a:r>
              <a:rPr lang="en-US" dirty="0" err="1"/>
              <a:t>ner</a:t>
            </a:r>
            <a:r>
              <a:rPr lang="en-US" dirty="0"/>
              <a:t> (or text classification models)</a:t>
            </a:r>
          </a:p>
        </p:txBody>
      </p:sp>
      <p:graphicFrame>
        <p:nvGraphicFramePr>
          <p:cNvPr id="4" name="Content Placeholder 3">
            <a:extLst>
              <a:ext uri="{FF2B5EF4-FFF2-40B4-BE49-F238E27FC236}">
                <a16:creationId xmlns:a16="http://schemas.microsoft.com/office/drawing/2014/main" id="{E6A9AF97-C3A6-ADBA-F9EF-788ED8179322}"/>
              </a:ext>
            </a:extLst>
          </p:cNvPr>
          <p:cNvGraphicFramePr>
            <a:graphicFrameLocks noGrp="1"/>
          </p:cNvGraphicFramePr>
          <p:nvPr>
            <p:ph idx="1"/>
            <p:extLst>
              <p:ext uri="{D42A27DB-BD31-4B8C-83A1-F6EECF244321}">
                <p14:modId xmlns:p14="http://schemas.microsoft.com/office/powerpoint/2010/main" val="1782431048"/>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7040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0CA9-4381-B6ED-5E77-7F933263F0DF}"/>
              </a:ext>
            </a:extLst>
          </p:cNvPr>
          <p:cNvSpPr>
            <a:spLocks noGrp="1"/>
          </p:cNvSpPr>
          <p:nvPr>
            <p:ph type="title"/>
          </p:nvPr>
        </p:nvSpPr>
        <p:spPr/>
        <p:txBody>
          <a:bodyPr>
            <a:normAutofit fontScale="90000"/>
          </a:bodyPr>
          <a:lstStyle/>
          <a:p>
            <a:r>
              <a:rPr lang="en-US" dirty="0"/>
              <a:t>Activity 2 &amp; 3 (for today): let’s do the same for categorizing text</a:t>
            </a:r>
          </a:p>
        </p:txBody>
      </p:sp>
      <p:sp>
        <p:nvSpPr>
          <p:cNvPr id="3" name="Content Placeholder 2">
            <a:extLst>
              <a:ext uri="{FF2B5EF4-FFF2-40B4-BE49-F238E27FC236}">
                <a16:creationId xmlns:a16="http://schemas.microsoft.com/office/drawing/2014/main" id="{9D02E2DB-9F3A-19D8-2B89-85889DF07ADD}"/>
              </a:ext>
            </a:extLst>
          </p:cNvPr>
          <p:cNvSpPr>
            <a:spLocks noGrp="1"/>
          </p:cNvSpPr>
          <p:nvPr>
            <p:ph idx="1"/>
          </p:nvPr>
        </p:nvSpPr>
        <p:spPr/>
        <p:txBody>
          <a:bodyPr/>
          <a:lstStyle/>
          <a:p>
            <a:r>
              <a:rPr lang="en-US" dirty="0"/>
              <a:t>We want to categorize names of individuals into social groups</a:t>
            </a:r>
          </a:p>
          <a:p>
            <a:r>
              <a:rPr lang="en-US" dirty="0"/>
              <a:t>You can use a similar method to what we used to create a tailored NER model. We just label entire cells, rather than highlighted only a few sequences of words. </a:t>
            </a:r>
          </a:p>
          <a:p>
            <a:r>
              <a:rPr lang="en-US" dirty="0"/>
              <a:t>Go to Session 3, and Activity_2_text_classification_model</a:t>
            </a:r>
          </a:p>
          <a:p>
            <a:pPr marL="0" indent="0">
              <a:buNone/>
            </a:pPr>
            <a:r>
              <a:rPr lang="en-US" dirty="0"/>
              <a:t>1) </a:t>
            </a:r>
            <a:r>
              <a:rPr lang="en-US" dirty="0" err="1"/>
              <a:t>text_classification_model.R</a:t>
            </a:r>
            <a:endParaRPr lang="en-US" dirty="0"/>
          </a:p>
          <a:p>
            <a:pPr marL="0" indent="0">
              <a:buNone/>
            </a:pPr>
            <a:r>
              <a:rPr lang="en-US" dirty="0"/>
              <a:t>2) </a:t>
            </a:r>
            <a:r>
              <a:rPr lang="en-US" dirty="0" err="1"/>
              <a:t>training_tailored_text_classification_model.py</a:t>
            </a:r>
            <a:endParaRPr lang="en-US" dirty="0"/>
          </a:p>
          <a:p>
            <a:pPr marL="0" indent="0">
              <a:buNone/>
            </a:pPr>
            <a:r>
              <a:rPr lang="en-US" dirty="0"/>
              <a:t>3) </a:t>
            </a:r>
            <a:r>
              <a:rPr lang="en-US" dirty="0" err="1"/>
              <a:t>applying_social_group_model_to_data.py</a:t>
            </a:r>
            <a:endParaRPr lang="en-US" dirty="0"/>
          </a:p>
        </p:txBody>
      </p:sp>
    </p:spTree>
    <p:extLst>
      <p:ext uri="{BB962C8B-B14F-4D97-AF65-F5344CB8AC3E}">
        <p14:creationId xmlns:p14="http://schemas.microsoft.com/office/powerpoint/2010/main" val="14943859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8009</TotalTime>
  <Words>1578</Words>
  <Application>Microsoft Macintosh PowerPoint</Application>
  <PresentationFormat>Widescreen</PresentationFormat>
  <Paragraphs>79</Paragraphs>
  <Slides>12</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Arial</vt:lpstr>
      <vt:lpstr>Calisto MT</vt:lpstr>
      <vt:lpstr>Source Sans Pro</vt:lpstr>
      <vt:lpstr>Univers Condensed</vt:lpstr>
      <vt:lpstr>Wingdings</vt:lpstr>
      <vt:lpstr>ChronicleVTI</vt:lpstr>
      <vt:lpstr>    Session 2:  information extraction</vt:lpstr>
      <vt:lpstr>Session 2: Plan of the day</vt:lpstr>
      <vt:lpstr>ACTIVITY 4: USING CUSTOMISED NER MODELS  4a: labelling the data 4b: training the model </vt:lpstr>
      <vt:lpstr>ACTIVITY 4A: LABELLING THE DATA</vt:lpstr>
      <vt:lpstr>ACTIVITY 4b: TRAINING THE DATA </vt:lpstr>
      <vt:lpstr>ACTIVITY 4b: TRAINING THE DATA </vt:lpstr>
      <vt:lpstr>ACTIVITY 4b: LET’S APPLY OUR MODEL TO THE DATA</vt:lpstr>
      <vt:lpstr>Tailored ner (or text classification models)</vt:lpstr>
      <vt:lpstr>Activity 2 &amp; 3 (for today): let’s do the same for categorizing text</vt:lpstr>
      <vt:lpstr>Activity 4: spatial analysis </vt:lpstr>
      <vt:lpstr>SESSION 3: Key takeaway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Pagnini,M</dc:creator>
  <cp:lastModifiedBy>Pagnini,M</cp:lastModifiedBy>
  <cp:revision>8</cp:revision>
  <dcterms:created xsi:type="dcterms:W3CDTF">2025-11-08T16:55:50Z</dcterms:created>
  <dcterms:modified xsi:type="dcterms:W3CDTF">2025-11-21T07:11:31Z</dcterms:modified>
</cp:coreProperties>
</file>